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66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>
        <p:scale>
          <a:sx n="80" d="100"/>
          <a:sy n="80" d="100"/>
        </p:scale>
        <p:origin x="-1618" y="-2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0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42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7087E-2"/>
                  <c:y val="-6.5321960111428268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8333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30113</c:v>
                </c:pt>
                <c:pt idx="1">
                  <c:v>30081</c:v>
                </c:pt>
                <c:pt idx="2">
                  <c:v>26334</c:v>
                </c:pt>
                <c:pt idx="3">
                  <c:v>22677</c:v>
                </c:pt>
                <c:pt idx="4">
                  <c:v>23502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212706816"/>
        <c:axId val="212708352"/>
        <c:axId val="0"/>
      </c:bar3DChart>
      <c:catAx>
        <c:axId val="212706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2708352"/>
        <c:crosses val="autoZero"/>
        <c:auto val="1"/>
        <c:lblAlgn val="ctr"/>
        <c:lblOffset val="100"/>
      </c:catAx>
      <c:valAx>
        <c:axId val="21270835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212706816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7133737277054849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24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181370</c:v>
                </c:pt>
                <c:pt idx="1">
                  <c:v>147474</c:v>
                </c:pt>
                <c:pt idx="2">
                  <c:v>154540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259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585798159259E-2"/>
                  <c:y val="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4.0700605915582104E-2"/>
                  <c:y val="-4.1016114488571084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240058</c:v>
                </c:pt>
                <c:pt idx="1">
                  <c:v>202863</c:v>
                </c:pt>
                <c:pt idx="2">
                  <c:v>209014</c:v>
                </c:pt>
              </c:numCache>
            </c:numRef>
          </c:val>
        </c:ser>
        <c:gapWidth val="50"/>
        <c:shape val="box"/>
        <c:axId val="222429184"/>
        <c:axId val="222430720"/>
        <c:axId val="0"/>
      </c:bar3DChart>
      <c:catAx>
        <c:axId val="2224291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2430720"/>
        <c:crosses val="autoZero"/>
        <c:auto val="1"/>
        <c:lblAlgn val="ctr"/>
        <c:lblOffset val="100"/>
      </c:catAx>
      <c:valAx>
        <c:axId val="222430720"/>
        <c:scaling>
          <c:orientation val="minMax"/>
        </c:scaling>
        <c:delete val="1"/>
        <c:axPos val="b"/>
        <c:numFmt formatCode="General" sourceLinked="1"/>
        <c:tickLblPos val="none"/>
        <c:crossAx val="222429184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1076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69546</c:v>
                </c:pt>
                <c:pt idx="1">
                  <c:v>56815</c:v>
                </c:pt>
                <c:pt idx="2">
                  <c:v>59683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91402</c:v>
                </c:pt>
                <c:pt idx="1">
                  <c:v>71557</c:v>
                </c:pt>
                <c:pt idx="2">
                  <c:v>75825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12919</c:v>
                </c:pt>
                <c:pt idx="1">
                  <c:v>11384</c:v>
                </c:pt>
                <c:pt idx="2">
                  <c:v>11384</c:v>
                </c:pt>
              </c:numCache>
            </c:numRef>
          </c:val>
        </c:ser>
        <c:gapWidth val="68"/>
        <c:overlap val="100"/>
        <c:axId val="222479872"/>
        <c:axId val="220623232"/>
      </c:barChart>
      <c:catAx>
        <c:axId val="2224798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623232"/>
        <c:crosses val="autoZero"/>
        <c:auto val="1"/>
        <c:lblAlgn val="ctr"/>
        <c:lblOffset val="100"/>
      </c:catAx>
      <c:valAx>
        <c:axId val="220623232"/>
        <c:scaling>
          <c:orientation val="minMax"/>
        </c:scaling>
        <c:delete val="1"/>
        <c:axPos val="l"/>
        <c:numFmt formatCode="0%" sourceLinked="1"/>
        <c:tickLblPos val="none"/>
        <c:crossAx val="222479872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191E-2"/>
          <c:y val="9.1685606590839422E-2"/>
          <c:w val="0.6233887188524565"/>
          <c:h val="0.65831452066509177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1765417170495811E-2"/>
                  <c:y val="-2.1875000000000096E-2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0985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08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240058</c:v>
                </c:pt>
                <c:pt idx="1">
                  <c:v>202863</c:v>
                </c:pt>
                <c:pt idx="2">
                  <c:v>209014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34E-3"/>
                </c:manualLayout>
              </c:layout>
              <c:showVal val="1"/>
            </c:dLbl>
            <c:dLbl>
              <c:idx val="1"/>
              <c:layout>
                <c:manualLayout>
                  <c:x val="1.9347037484885182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19863</c:v>
                </c:pt>
                <c:pt idx="1">
                  <c:v>18536</c:v>
                </c:pt>
                <c:pt idx="2">
                  <c:v>18325</c:v>
                </c:pt>
              </c:numCache>
            </c:numRef>
          </c:val>
        </c:ser>
        <c:gapWidth val="18"/>
        <c:shape val="box"/>
        <c:axId val="220760320"/>
        <c:axId val="220946432"/>
        <c:axId val="0"/>
      </c:bar3DChart>
      <c:catAx>
        <c:axId val="220760320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946432"/>
        <c:crosses val="autoZero"/>
        <c:auto val="1"/>
        <c:lblAlgn val="ctr"/>
        <c:lblOffset val="100"/>
      </c:catAx>
      <c:valAx>
        <c:axId val="220946432"/>
        <c:scaling>
          <c:orientation val="minMax"/>
        </c:scaling>
        <c:delete val="1"/>
        <c:axPos val="b"/>
        <c:numFmt formatCode="General" sourceLinked="1"/>
        <c:tickLblPos val="none"/>
        <c:crossAx val="220760320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083333333333381"/>
          <c:y val="4.3749999999999997E-2"/>
          <c:w val="0.55483858267716535"/>
          <c:h val="0.7378073326771678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2522</c:v>
                </c:pt>
                <c:pt idx="1">
                  <c:v>2215</c:v>
                </c:pt>
                <c:pt idx="2">
                  <c:v>2215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7794</c:v>
                </c:pt>
                <c:pt idx="1">
                  <c:v>6747</c:v>
                </c:pt>
                <c:pt idx="2">
                  <c:v>6747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795</c:v>
                </c:pt>
                <c:pt idx="1">
                  <c:v>795</c:v>
                </c:pt>
                <c:pt idx="2">
                  <c:v>795</c:v>
                </c:pt>
              </c:numCache>
            </c:numRef>
          </c:val>
        </c:ser>
        <c:gapWidth val="88"/>
        <c:overlap val="100"/>
        <c:axId val="221545984"/>
        <c:axId val="221547520"/>
      </c:barChart>
      <c:catAx>
        <c:axId val="2215459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547520"/>
        <c:crosses val="autoZero"/>
        <c:auto val="1"/>
        <c:lblAlgn val="ctr"/>
        <c:lblOffset val="100"/>
      </c:catAx>
      <c:valAx>
        <c:axId val="221547520"/>
        <c:scaling>
          <c:orientation val="minMax"/>
        </c:scaling>
        <c:delete val="1"/>
        <c:axPos val="l"/>
        <c:numFmt formatCode="General" sourceLinked="1"/>
        <c:tickLblPos val="none"/>
        <c:crossAx val="221545984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169"/>
          <c:w val="0.25114990111415481"/>
          <c:h val="0.47056593335669167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3.2005604761022828E-2"/>
          <c:y val="4.5665354330708674E-2"/>
          <c:w val="0.80261815927450664"/>
          <c:h val="0.7836695374015778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16407</c:v>
                </c:pt>
                <c:pt idx="1">
                  <c:v>153944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1850</c:v>
                </c:pt>
                <c:pt idx="1">
                  <c:v>123894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2008</c:v>
                </c:pt>
                <c:pt idx="1">
                  <c:v>130577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785"/>
          <c:y val="0.86513415331280363"/>
          <c:w val="0.22938751361115767"/>
          <c:h val="0.11973175484212015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075914404572331"/>
          <c:y val="0.75991138235922417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4.0143124462651086E-2"/>
          <c:y val="3.0161876248100801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43"/>
          <c:dLbls>
            <c:dLbl>
              <c:idx val="1"/>
              <c:layout>
                <c:manualLayout>
                  <c:x val="0.16897276902887137"/>
                  <c:y val="-1.72362297251034E-2"/>
                </c:manualLayout>
              </c:layout>
              <c:showVal val="1"/>
            </c:dLbl>
            <c:dLbl>
              <c:idx val="2"/>
              <c:layout>
                <c:manualLayout>
                  <c:x val="0.29855941932377883"/>
                  <c:y val="0.1318632618692947"/>
                </c:manualLayout>
              </c:layout>
              <c:showVal val="1"/>
            </c:dLbl>
            <c:dLbl>
              <c:idx val="3"/>
              <c:layout>
                <c:manualLayout>
                  <c:x val="7.5579068241469788E-2"/>
                  <c:y val="8.3821349593345917E-2"/>
                </c:manualLayout>
              </c:layout>
              <c:showVal val="1"/>
            </c:dLbl>
            <c:dLbl>
              <c:idx val="4"/>
              <c:layout>
                <c:manualLayout>
                  <c:x val="2.4598097112860894E-2"/>
                  <c:y val="6.7349759893409328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6.5816761100618446E-2"/>
                  <c:y val="2.3404271831018706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-0.14396587618087109"/>
                </c:manualLayout>
              </c:layout>
              <c:showVal val="1"/>
            </c:dLbl>
            <c:dLbl>
              <c:idx val="8"/>
              <c:layout>
                <c:manualLayout>
                  <c:x val="-0.10147276902887142"/>
                  <c:y val="-7.8566947639183413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100924.1</c:v>
                </c:pt>
                <c:pt idx="1">
                  <c:v>1937.5</c:v>
                </c:pt>
                <c:pt idx="2">
                  <c:v>1948.3</c:v>
                </c:pt>
                <c:pt idx="3">
                  <c:v>1916</c:v>
                </c:pt>
                <c:pt idx="4">
                  <c:v>10252.200000000001</c:v>
                </c:pt>
                <c:pt idx="5">
                  <c:v>4590.6000000000004</c:v>
                </c:pt>
                <c:pt idx="6">
                  <c:v>3329.3</c:v>
                </c:pt>
                <c:pt idx="7">
                  <c:v>207384.6</c:v>
                </c:pt>
                <c:pt idx="8">
                  <c:v>8833.7000000000007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3265884946563864"/>
          <c:y val="0.80912647298398044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2.1896249706900652E-2"/>
          <c:y val="5.3422660597520884E-2"/>
          <c:w val="0.97810375029310181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dLbl>
              <c:idx val="2"/>
              <c:layout>
                <c:manualLayout>
                  <c:x val="-2.8644904893488296E-2"/>
                  <c:y val="5.9822970404561499E-2"/>
                </c:manualLayout>
              </c:layout>
              <c:showVal val="1"/>
            </c:dLbl>
            <c:dLbl>
              <c:idx val="4"/>
              <c:layout>
                <c:manualLayout>
                  <c:x val="-0.11505329133086559"/>
                  <c:y val="5.5701982079826226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96508.6</c:v>
                </c:pt>
                <c:pt idx="1">
                  <c:v>1873</c:v>
                </c:pt>
                <c:pt idx="2">
                  <c:v>2006</c:v>
                </c:pt>
                <c:pt idx="3">
                  <c:v>1663</c:v>
                </c:pt>
                <c:pt idx="4">
                  <c:v>11855</c:v>
                </c:pt>
                <c:pt idx="5">
                  <c:v>2869.8</c:v>
                </c:pt>
                <c:pt idx="6">
                  <c:v>1721</c:v>
                </c:pt>
                <c:pt idx="7">
                  <c:v>170351</c:v>
                </c:pt>
                <c:pt idx="8">
                  <c:v>6567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3500671503255066"/>
          <c:y val="0.70957116074776372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0"/>
          <c:y val="5.7856396407396371E-2"/>
          <c:w val="0.95985687553734889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.21690467610730796"/>
                  <c:y val="1.8763511703894165E-2"/>
                </c:manualLayout>
              </c:layout>
              <c:showVal val="1"/>
            </c:dLbl>
            <c:dLbl>
              <c:idx val="3"/>
              <c:layout>
                <c:manualLayout>
                  <c:x val="2.6562804284323286E-2"/>
                  <c:y val="0.11540928812469849"/>
                </c:manualLayout>
              </c:layout>
              <c:showVal val="1"/>
            </c:dLbl>
            <c:dLbl>
              <c:idx val="4"/>
              <c:layout>
                <c:manualLayout>
                  <c:x val="2.3878868697588717E-2"/>
                  <c:y val="7.9130965772135728E-2"/>
                </c:manualLayout>
              </c:layout>
              <c:showVal val="1"/>
            </c:dLbl>
            <c:dLbl>
              <c:idx val="8"/>
              <c:layout>
                <c:manualLayout>
                  <c:x val="0.12073806941447277"/>
                  <c:y val="5.4421768707482989E-3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98723</c:v>
                </c:pt>
                <c:pt idx="1">
                  <c:v>2020</c:v>
                </c:pt>
                <c:pt idx="2">
                  <c:v>2027</c:v>
                </c:pt>
                <c:pt idx="3">
                  <c:v>1713</c:v>
                </c:pt>
                <c:pt idx="4">
                  <c:v>12404</c:v>
                </c:pt>
                <c:pt idx="5">
                  <c:v>4022.1</c:v>
                </c:pt>
                <c:pt idx="6">
                  <c:v>1846.8</c:v>
                </c:pt>
                <c:pt idx="7">
                  <c:v>125744</c:v>
                </c:pt>
                <c:pt idx="8">
                  <c:v>7117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1570552749369143"/>
          <c:y val="0.85541960690028251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4606996630567451E-2"/>
          <c:y val="6.1068702290076413E-3"/>
          <c:w val="0.97810375029310181"/>
          <c:h val="0.797107848548406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0"/>
          <c:dLbls>
            <c:dLbl>
              <c:idx val="1"/>
              <c:layout>
                <c:manualLayout>
                  <c:x val="4.5375704213125145E-2"/>
                  <c:y val="-0.13284462342970488"/>
                </c:manualLayout>
              </c:layout>
              <c:showVal val="1"/>
            </c:dLbl>
            <c:dLbl>
              <c:idx val="2"/>
              <c:layout>
                <c:manualLayout>
                  <c:x val="0.22958445578398209"/>
                  <c:y val="-5.1283765101881353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100693.2</c:v>
                </c:pt>
                <c:pt idx="1">
                  <c:v>2021</c:v>
                </c:pt>
                <c:pt idx="2">
                  <c:v>2049</c:v>
                </c:pt>
                <c:pt idx="3">
                  <c:v>1764</c:v>
                </c:pt>
                <c:pt idx="4">
                  <c:v>12677</c:v>
                </c:pt>
                <c:pt idx="5">
                  <c:v>4159.8999999999996</c:v>
                </c:pt>
                <c:pt idx="6">
                  <c:v>1848.8</c:v>
                </c:pt>
                <c:pt idx="7">
                  <c:v>132585</c:v>
                </c:pt>
                <c:pt idx="8">
                  <c:v>7168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249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201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247387.4</c:v>
                </c:pt>
                <c:pt idx="1">
                  <c:v>36214</c:v>
                </c:pt>
                <c:pt idx="2">
                  <c:v>23865.200000000001</c:v>
                </c:pt>
                <c:pt idx="3">
                  <c:v>32003.599999999999</c:v>
                </c:pt>
                <c:pt idx="4">
                  <c:v>561.20000000000005</c:v>
                </c:pt>
                <c:pt idx="5">
                  <c:v>2884.7</c:v>
                </c:pt>
                <c:pt idx="6">
                  <c:v>11.7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22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342E-2"/>
          <c:y val="0.17475430496980246"/>
          <c:w val="0.92504303188755754"/>
          <c:h val="0.7412287026926824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0.12286330052999353"/>
                  <c:y val="4.4614010877506396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3.1287032922268032E-2"/>
                  <c:y val="3.9342414399727549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9081884420249653"/>
                  <c:y val="-9.263734160570471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2570339406732675"/>
                  <c:y val="-4.079090553185007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5.3634318409065657E-2"/>
                  <c:y val="-4.0790905531850073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0</c:formatCode>
                <c:ptCount val="7"/>
                <c:pt idx="0">
                  <c:v>240058.3</c:v>
                </c:pt>
                <c:pt idx="1">
                  <c:v>33449.300000000003</c:v>
                </c:pt>
                <c:pt idx="2">
                  <c:v>9931.7999999999993</c:v>
                </c:pt>
                <c:pt idx="3">
                  <c:v>13247.9</c:v>
                </c:pt>
                <c:pt idx="4">
                  <c:v>641</c:v>
                </c:pt>
                <c:pt idx="5">
                  <c:v>2784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5.5054170143976925E-3"/>
          <c:y val="0.65475360930056126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2047E-2"/>
          <c:y val="0.15529355597125846"/>
          <c:w val="0.84354336973311206"/>
          <c:h val="0.7255381210366578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8.7137995500883192E-2"/>
                  <c:y val="6.9074373740021918E-3"/>
                </c:manualLayout>
              </c:layout>
              <c:showVal val="1"/>
            </c:dLbl>
            <c:dLbl>
              <c:idx val="5"/>
              <c:layout>
                <c:manualLayout>
                  <c:x val="-7.6945303568420706E-2"/>
                  <c:y val="-0.1257692500397559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2.7209566320588036E-2"/>
                  <c:y val="-0.1076135875970208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13507056563607617"/>
                  <c:y val="-8.1897218391856607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202862.6</c:v>
                </c:pt>
                <c:pt idx="1">
                  <c:v>25614.9</c:v>
                </c:pt>
                <c:pt idx="2">
                  <c:v>3048.8</c:v>
                </c:pt>
                <c:pt idx="3">
                  <c:v>16958.099999999999</c:v>
                </c:pt>
                <c:pt idx="4">
                  <c:v>641</c:v>
                </c:pt>
                <c:pt idx="5">
                  <c:v>2832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237243466226765"/>
          <c:y val="0.6227293004533637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765538665464143"/>
          <c:y val="8.3932887925221231E-2"/>
          <c:w val="0.8495997872664357"/>
          <c:h val="0.747547151343529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1"/>
              <c:layout>
                <c:manualLayout>
                  <c:x val="5.9237672354173709E-2"/>
                  <c:y val="2.5123260989096494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0.12854305686562872"/>
                  <c:y val="1.7730519446836322E-2"/>
                </c:manualLayout>
              </c:layout>
              <c:showVal val="1"/>
            </c:dLbl>
            <c:dLbl>
              <c:idx val="3"/>
              <c:layout>
                <c:manualLayout>
                  <c:x val="-8.8732679983165308E-2"/>
                  <c:y val="-4.177743513398555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6.2651229374336894E-3"/>
                  <c:y val="-6.1304024753348549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6.3441576362483765E-2"/>
                  <c:y val="-4.0717299851645954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8.0547763211495024E-2"/>
                  <c:y val="-6.4663423269072044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209014.6</c:v>
                </c:pt>
                <c:pt idx="1">
                  <c:v>25052.6</c:v>
                </c:pt>
                <c:pt idx="2">
                  <c:v>3049.8</c:v>
                </c:pt>
                <c:pt idx="3">
                  <c:v>14867.2</c:v>
                </c:pt>
                <c:pt idx="4">
                  <c:v>641</c:v>
                </c:pt>
                <c:pt idx="5">
                  <c:v>1802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0.69231</cdr:x>
      <cdr:y>0.15914</cdr:y>
    </cdr:from>
    <cdr:to>
      <cdr:x>0.69231</cdr:x>
      <cdr:y>0.32193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2592288" y="492746"/>
          <a:ext cx="0" cy="5040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0.71154</cdr:x>
      <cdr:y>0.41495</cdr:y>
    </cdr:from>
    <cdr:to>
      <cdr:x>0.71154</cdr:x>
      <cdr:y>0.601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2664296" y="1284834"/>
          <a:ext cx="0" cy="57606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0.40962</cdr:x>
      <cdr:y>0.13588</cdr:y>
    </cdr:from>
    <cdr:to>
      <cdr:x>0.61668</cdr:x>
      <cdr:y>0.22891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533803" y="420738"/>
          <a:ext cx="775295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73,9 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0.21049</cdr:x>
      <cdr:y>0.16244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1" y="376225"/>
          <a:ext cx="642945" cy="214318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12919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21086" y="17855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8,0%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0.24703</cdr:x>
      <cdr:y>0.21524</cdr:y>
    </cdr:from>
    <cdr:to>
      <cdr:x>0.4049</cdr:x>
      <cdr:y>0.28625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80231" y="874737"/>
          <a:ext cx="626418" cy="288592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16407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0.26518</cdr:x>
      <cdr:y>0.08165</cdr:y>
    </cdr:from>
    <cdr:to>
      <cdr:x>0.42304</cdr:x>
      <cdr:y>0.15266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1052239" y="331832"/>
          <a:ext cx="626418" cy="288592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1850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0.44665</cdr:x>
      <cdr:y>0.7266</cdr:y>
    </cdr:from>
    <cdr:to>
      <cdr:x>0.6223</cdr:x>
      <cdr:y>0.79761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1772319" y="2952888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130 577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0.37098</cdr:x>
      <cdr:y>0.56713</cdr:y>
    </cdr:from>
    <cdr:to>
      <cdr:x>0.54663</cdr:x>
      <cdr:y>0.63814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1472056" y="2304816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153 407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0.41035</cdr:x>
      <cdr:y>0.65572</cdr:y>
    </cdr:from>
    <cdr:to>
      <cdr:x>0.58601</cdr:x>
      <cdr:y>0.72673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1628303" y="2664856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123 894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0.60997</cdr:x>
      <cdr:y>0.30757</cdr:y>
    </cdr:from>
    <cdr:to>
      <cdr:x>0.737</cdr:x>
      <cdr:y>0.37858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20391" y="1249953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0.66441</cdr:x>
      <cdr:y>0.38988</cdr:y>
    </cdr:from>
    <cdr:to>
      <cdr:x>0.79144</cdr:x>
      <cdr:y>0.46089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36415" y="1584456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0.75495</cdr:x>
      <cdr:y>0.47854</cdr:y>
    </cdr:from>
    <cdr:to>
      <cdr:x>0.88198</cdr:x>
      <cdr:y>0.54955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95687" y="1944776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2021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20.03.2019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3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18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26" Type="http://schemas.openxmlformats.org/officeDocument/2006/relationships/image" Target="../media/image18.jpeg"/><Relationship Id="rId3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21" Type="http://schemas.openxmlformats.org/officeDocument/2006/relationships/image" Target="../media/image13.png"/><Relationship Id="rId7" Type="http://schemas.openxmlformats.org/officeDocument/2006/relationships/image" Target="../media/image8.jpeg"/><Relationship Id="rId12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7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16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0" Type="http://schemas.openxmlformats.org/officeDocument/2006/relationships/image" Target="../media/image12.png"/><Relationship Id="rId29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1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5" Type="http://schemas.openxmlformats.org/officeDocument/2006/relationships/image" Target="../media/image10.jpeg"/><Relationship Id="rId23" Type="http://schemas.openxmlformats.org/officeDocument/2006/relationships/image" Target="../media/image15.png"/><Relationship Id="rId28" Type="http://schemas.openxmlformats.org/officeDocument/2006/relationships/image" Target="../media/image19.jpeg"/><Relationship Id="rId10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9" Type="http://schemas.openxmlformats.org/officeDocument/2006/relationships/image" Target="../media/image9.jpeg"/><Relationship Id="rId14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2" Type="http://schemas.openxmlformats.org/officeDocument/2006/relationships/image" Target="../media/image14.png"/><Relationship Id="rId27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2019-2021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107504" y="692696"/>
          <a:ext cx="3240360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62600" y="628650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285721" y="2857497"/>
          <a:ext cx="3422184" cy="222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530850" y="2913063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6 463,0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13 396,2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1959" y="1364021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2019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181 370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2020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147 473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2021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154 540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92075" y="1781175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916238" y="3811588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852613" y="3924300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75,5 </a:t>
            </a:r>
            <a:r>
              <a:rPr lang="ru-RU" sz="1200" b="1" dirty="0"/>
              <a:t>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852613" y="3049588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72,7%</a:t>
            </a:r>
            <a:endParaRPr lang="ru-RU" sz="1200" b="1" dirty="0"/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11384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11384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2019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19 </a:t>
            </a:r>
            <a:r>
              <a:rPr lang="ru-RU" b="1" dirty="0" smtClean="0">
                <a:solidFill>
                  <a:srgbClr val="C00000"/>
                </a:solidFill>
              </a:rPr>
              <a:t>863тыс.руб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2020год- 18 536тыс.руб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2021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18 325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214282" y="157161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03325" y="2519363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25550" y="3248025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11263" y="4078288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5492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8,9</a:t>
            </a:r>
            <a:r>
              <a:rPr lang="ru-RU"/>
              <a:t>%</a:t>
            </a:r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636713" y="4037013"/>
            <a:ext cx="504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/>
              <a:t>7,8%</a:t>
            </a:r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2019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13 248тыс.руб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2020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16 958 </a:t>
            </a:r>
            <a:r>
              <a:rPr lang="ru-RU" b="1" dirty="0" smtClean="0">
                <a:solidFill>
                  <a:srgbClr val="C00000"/>
                </a:solidFill>
              </a:rPr>
              <a:t>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2021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14 867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1  630,7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2019 ГОДУ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950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714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9" y="2928934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1 630,7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2928934"/>
            <a:ext cx="2571768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1893,3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600,0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3861048"/>
            <a:ext cx="2714644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350,0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хозяйства.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67544" y="3861048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развития территорий, занятых жилищным фондом, признанным непригодным для проживания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60,0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1 874,8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 -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2 021,8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  -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2 022,8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170 351,0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132 585,0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125 744,0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2019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2020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2021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124450" y="1362075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370638" y="1308100"/>
            <a:ext cx="625475" cy="288925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2008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  <a:r>
              <a:rPr lang="ru-RU" sz="1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Справочно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из</a:t>
            </a:r>
          </a:p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Республики Хакасия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привлечено субсидий 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4 480,0 </a:t>
            </a:r>
            <a:r>
              <a:rPr lang="ru-RU" sz="1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.руб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27.12.2018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«О бюджете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города Сорска Республики Хакасия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2019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2020-2021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27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2018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муниципальных образований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400" b="1" dirty="0"/>
              <a:t>Совокупные расходы бюджета </a:t>
            </a:r>
            <a:r>
              <a:rPr lang="ru-RU" sz="1400" b="1" dirty="0" smtClean="0"/>
              <a:t>города Сорска </a:t>
            </a:r>
            <a:r>
              <a:rPr lang="ru-RU" sz="1400" b="1" dirty="0"/>
              <a:t>в расчете на душу населения, рублей в год </a:t>
            </a:r>
            <a:endParaRPr lang="ru-RU" sz="1400" dirty="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5 328,0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4 586,9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4 760,4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5 280,9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232,5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242,2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250,7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260,7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209,0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213,3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МУНИЦИПАЛЬНОГО ОБРАЗОВАНИЯ ГОРОД СОРСК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11,4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изменится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11,2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31,6  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ятиугольник 101"/>
          <p:cNvSpPr/>
          <p:nvPr/>
        </p:nvSpPr>
        <p:spPr>
          <a:xfrm rot="10800000">
            <a:off x="7414762" y="4007070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637361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313189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2931140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589115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68862" cy="360203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33 449,3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641,0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2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784,0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9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931,8тыс.руб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13 247,9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181 370,0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19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863,0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24 181,3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14 644,0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6838" y="2455863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73500" y="3530600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297 370,8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300 212,3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2 841,5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6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127 019,8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170 351,0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2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14775" y="2841625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173984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5" cstate="print"/>
          <a:srcRect/>
          <a:stretch>
            <a:fillRect/>
          </a:stretch>
        </p:blipFill>
        <p:spPr>
          <a:xfrm>
            <a:off x="3929063" y="3929063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2019-2021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21892</TotalTime>
  <Words>1797</Words>
  <Application>Microsoft Office PowerPoint</Application>
  <PresentationFormat>Экран (4:3)</PresentationFormat>
  <Paragraphs>341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27.12.2018 г. «О бюджете   города Сорска Республики Хакасия на 2019 год и  плановый период 2020-2021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1610</cp:revision>
  <cp:lastPrinted>2010-11-12T09:01:35Z</cp:lastPrinted>
  <dcterms:created xsi:type="dcterms:W3CDTF">2002-05-22T11:42:14Z</dcterms:created>
  <dcterms:modified xsi:type="dcterms:W3CDTF">2019-03-20T09:15:04Z</dcterms:modified>
</cp:coreProperties>
</file>